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450" r:id="rId2"/>
    <p:sldId id="448" r:id="rId3"/>
    <p:sldId id="267" r:id="rId4"/>
    <p:sldId id="449" r:id="rId5"/>
    <p:sldId id="451" r:id="rId6"/>
    <p:sldId id="268" r:id="rId7"/>
    <p:sldId id="269" r:id="rId8"/>
    <p:sldId id="447" r:id="rId9"/>
    <p:sldId id="479" r:id="rId10"/>
    <p:sldId id="445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677" autoAdjust="0"/>
  </p:normalViewPr>
  <p:slideViewPr>
    <p:cSldViewPr snapToGrid="0">
      <p:cViewPr varScale="1">
        <p:scale>
          <a:sx n="68" d="100"/>
          <a:sy n="68" d="100"/>
        </p:scale>
        <p:origin x="163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C4FA5-5227-4FC1-83CD-75AD261F9B87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EF936-83C2-46FD-98C8-149738FA0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406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F0461-CD42-4810-BABD-E560CF0C003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634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310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397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76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404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100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977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10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878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650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994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606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02440-471D-4A8E-B70D-F0640CB08973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358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igafile.n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ml@caguya.co.jp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8650" y="1220870"/>
            <a:ext cx="7886700" cy="1476938"/>
          </a:xfrm>
        </p:spPr>
        <p:txBody>
          <a:bodyPr>
            <a:normAutofit fontScale="90000"/>
          </a:bodyPr>
          <a:lstStyle/>
          <a:p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●歳児クラス・園児数：</a:t>
            </a:r>
            <a:b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※</a:t>
            </a:r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こちらのシートを提出するクラスの保育室の写真を載せてください</a:t>
            </a:r>
            <a:r>
              <a:rPr lang="ja-JP" altLang="en-US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。</a:t>
            </a:r>
            <a:br>
              <a:rPr lang="en-US" altLang="ja-JP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endParaRPr lang="ja-JP" altLang="en-US" sz="15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810D3F7-7C87-DA28-B107-6B9A6E8B356C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保育実践シート（園の概要）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13CB0F0-ACEF-E5E8-118C-A85831F622CC}"/>
              </a:ext>
            </a:extLst>
          </p:cNvPr>
          <p:cNvSpPr/>
          <p:nvPr/>
        </p:nvSpPr>
        <p:spPr>
          <a:xfrm>
            <a:off x="1148140" y="2098862"/>
            <a:ext cx="3065272" cy="2061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クラス全体写真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012354-2524-F72F-B0C8-47DFB84D3F8C}"/>
              </a:ext>
            </a:extLst>
          </p:cNvPr>
          <p:cNvSpPr/>
          <p:nvPr/>
        </p:nvSpPr>
        <p:spPr>
          <a:xfrm>
            <a:off x="1148140" y="4568409"/>
            <a:ext cx="3065272" cy="21374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保育室の写真①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3B14B15-B757-1EBB-553B-FB11EC858F21}"/>
              </a:ext>
            </a:extLst>
          </p:cNvPr>
          <p:cNvSpPr/>
          <p:nvPr/>
        </p:nvSpPr>
        <p:spPr>
          <a:xfrm>
            <a:off x="4937114" y="2098862"/>
            <a:ext cx="2928549" cy="2061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保育室の写真②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679DA-34B6-AD3D-D3AF-4FB8DE6F6EE1}"/>
              </a:ext>
            </a:extLst>
          </p:cNvPr>
          <p:cNvSpPr/>
          <p:nvPr/>
        </p:nvSpPr>
        <p:spPr>
          <a:xfrm>
            <a:off x="4937114" y="4568409"/>
            <a:ext cx="2928549" cy="21374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保育室の写真③</a:t>
            </a:r>
          </a:p>
        </p:txBody>
      </p:sp>
    </p:spTree>
    <p:extLst>
      <p:ext uri="{BB962C8B-B14F-4D97-AF65-F5344CB8AC3E}">
        <p14:creationId xmlns:p14="http://schemas.microsoft.com/office/powerpoint/2010/main" val="2949837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899592" y="1306531"/>
            <a:ext cx="6984776" cy="41319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kumimoji="0" lang="ja-JP" altLang="ja-JP" sz="2000" b="1" u="sng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■ギガファイル便</a:t>
            </a:r>
            <a:r>
              <a:rPr kumimoji="0" lang="ja-JP" altLang="ja-JP" sz="2000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 </a:t>
            </a:r>
            <a:r>
              <a:rPr kumimoji="0" lang="ja-JP" altLang="ja-JP" sz="2000" dirty="0">
                <a:solidFill>
                  <a:srgbClr val="1155CC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  <a:hlinkClick r:id="rId3"/>
              </a:rPr>
              <a:t>https://gigafile.nu/</a:t>
            </a:r>
            <a:endParaRPr kumimoji="0" lang="ja-JP" altLang="ja-JP" sz="20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pPr defTabSz="685800"/>
            <a:r>
              <a:rPr kumimoji="0" lang="ja-JP" altLang="en-US" sz="1400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</a:t>
            </a:r>
            <a:r>
              <a:rPr kumimoji="0" lang="ja-JP" altLang="ja-JP" sz="1600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特徴：200GBまでのデータを送れます。</a:t>
            </a:r>
            <a:endParaRPr kumimoji="0" lang="ja-JP" altLang="ja-JP" sz="16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latin typeface="ヒラギノ角ゴ Pro W3" panose="020B0300000000000000" pitchFamily="34" charset="-128"/>
              <a:ea typeface="ヒラギノ角ゴ Pro W3" panose="020B0300000000000000" pitchFamily="34" charset="-128"/>
              <a:cs typeface="Arial" panose="020B0604020202020204" pitchFamily="34" charset="0"/>
            </a:endParaRPr>
          </a:p>
          <a:p>
            <a:pPr defTabSz="685800"/>
            <a:r>
              <a:rPr kumimoji="0" lang="ja-JP" altLang="ja-JP" sz="1400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【</a:t>
            </a:r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操作方法】</a:t>
            </a:r>
          </a:p>
          <a:p>
            <a:pPr lvl="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①</a:t>
            </a:r>
            <a:r>
              <a:rPr kumimoji="0" lang="ja-JP" altLang="en-US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 「ギガファイル便」を検索（</a:t>
            </a:r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URLをクリック</a:t>
            </a:r>
            <a:r>
              <a:rPr kumimoji="0" lang="ja-JP" altLang="en-US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）</a:t>
            </a:r>
            <a:endParaRPr kumimoji="0" lang="ja-JP" altLang="ja-JP" dirty="0">
              <a:solidFill>
                <a:srgbClr val="222222"/>
              </a:solidFill>
              <a:latin typeface="ヒラギノ角ゴ Pro W3" panose="020B0300000000000000" pitchFamily="34" charset="-128"/>
              <a:ea typeface="ヒラギノ角ゴ Pro W3" panose="020B0300000000000000" pitchFamily="34" charset="-128"/>
              <a:cs typeface="Arial" panose="020B0604020202020204" pitchFamily="34" charset="0"/>
            </a:endParaRP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②ファイルの保持期限変更を選択</a:t>
            </a: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③「ここにファイルをドロップ＆ドロップしてください」に</a:t>
            </a: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　作成したデータをアップロードしてください</a:t>
            </a: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④アップロードが完了すると、URLが表示されます。</a:t>
            </a: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⑤表示されたURLをコピーして、</a:t>
            </a:r>
            <a:r>
              <a:rPr kumimoji="0" lang="en-US" altLang="ja-JP" dirty="0">
                <a:solidFill>
                  <a:srgbClr val="1155CC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okuyama@caguya.co.jp</a:t>
            </a:r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宛に</a:t>
            </a: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　メールをお送りください。</a:t>
            </a:r>
            <a:endParaRPr kumimoji="0" lang="ja-JP" altLang="ja-JP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3808" y="2060848"/>
            <a:ext cx="1307727" cy="1202052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4328" y="5663012"/>
            <a:ext cx="1217861" cy="1136252"/>
          </a:xfrm>
          <a:prstGeom prst="rect">
            <a:avLst/>
          </a:prstGeom>
        </p:spPr>
      </p:pic>
      <p:sp>
        <p:nvSpPr>
          <p:cNvPr id="16" name="角丸四角形吹き出し 13"/>
          <p:cNvSpPr/>
          <p:nvPr/>
        </p:nvSpPr>
        <p:spPr>
          <a:xfrm>
            <a:off x="395536" y="5581873"/>
            <a:ext cx="7384422" cy="1006969"/>
          </a:xfrm>
          <a:custGeom>
            <a:avLst/>
            <a:gdLst>
              <a:gd name="connsiteX0" fmla="*/ 0 w 3446585"/>
              <a:gd name="connsiteY0" fmla="*/ 113884 h 683288"/>
              <a:gd name="connsiteX1" fmla="*/ 113884 w 3446585"/>
              <a:gd name="connsiteY1" fmla="*/ 0 h 683288"/>
              <a:gd name="connsiteX2" fmla="*/ 2010508 w 3446585"/>
              <a:gd name="connsiteY2" fmla="*/ 0 h 683288"/>
              <a:gd name="connsiteX3" fmla="*/ 2010508 w 3446585"/>
              <a:gd name="connsiteY3" fmla="*/ 0 h 683288"/>
              <a:gd name="connsiteX4" fmla="*/ 2872154 w 3446585"/>
              <a:gd name="connsiteY4" fmla="*/ 0 h 683288"/>
              <a:gd name="connsiteX5" fmla="*/ 3332701 w 3446585"/>
              <a:gd name="connsiteY5" fmla="*/ 0 h 683288"/>
              <a:gd name="connsiteX6" fmla="*/ 3446585 w 3446585"/>
              <a:gd name="connsiteY6" fmla="*/ 113884 h 683288"/>
              <a:gd name="connsiteX7" fmla="*/ 3446585 w 3446585"/>
              <a:gd name="connsiteY7" fmla="*/ 113881 h 683288"/>
              <a:gd name="connsiteX8" fmla="*/ 3647969 w 3446585"/>
              <a:gd name="connsiteY8" fmla="*/ 316526 h 683288"/>
              <a:gd name="connsiteX9" fmla="*/ 3446585 w 3446585"/>
              <a:gd name="connsiteY9" fmla="*/ 284703 h 683288"/>
              <a:gd name="connsiteX10" fmla="*/ 3446585 w 3446585"/>
              <a:gd name="connsiteY10" fmla="*/ 569404 h 683288"/>
              <a:gd name="connsiteX11" fmla="*/ 3332701 w 3446585"/>
              <a:gd name="connsiteY11" fmla="*/ 683288 h 683288"/>
              <a:gd name="connsiteX12" fmla="*/ 2872154 w 3446585"/>
              <a:gd name="connsiteY12" fmla="*/ 683288 h 683288"/>
              <a:gd name="connsiteX13" fmla="*/ 2010508 w 3446585"/>
              <a:gd name="connsiteY13" fmla="*/ 683288 h 683288"/>
              <a:gd name="connsiteX14" fmla="*/ 2010508 w 3446585"/>
              <a:gd name="connsiteY14" fmla="*/ 683288 h 683288"/>
              <a:gd name="connsiteX15" fmla="*/ 113884 w 3446585"/>
              <a:gd name="connsiteY15" fmla="*/ 683288 h 683288"/>
              <a:gd name="connsiteX16" fmla="*/ 0 w 3446585"/>
              <a:gd name="connsiteY16" fmla="*/ 569404 h 683288"/>
              <a:gd name="connsiteX17" fmla="*/ 0 w 3446585"/>
              <a:gd name="connsiteY17" fmla="*/ 284703 h 683288"/>
              <a:gd name="connsiteX18" fmla="*/ 0 w 3446585"/>
              <a:gd name="connsiteY18" fmla="*/ 113881 h 683288"/>
              <a:gd name="connsiteX19" fmla="*/ 0 w 3446585"/>
              <a:gd name="connsiteY19" fmla="*/ 113881 h 683288"/>
              <a:gd name="connsiteX20" fmla="*/ 0 w 3446585"/>
              <a:gd name="connsiteY20" fmla="*/ 113884 h 683288"/>
              <a:gd name="connsiteX0" fmla="*/ 0 w 3647969"/>
              <a:gd name="connsiteY0" fmla="*/ 113884 h 683288"/>
              <a:gd name="connsiteX1" fmla="*/ 113884 w 3647969"/>
              <a:gd name="connsiteY1" fmla="*/ 0 h 683288"/>
              <a:gd name="connsiteX2" fmla="*/ 2010508 w 3647969"/>
              <a:gd name="connsiteY2" fmla="*/ 0 h 683288"/>
              <a:gd name="connsiteX3" fmla="*/ 2010508 w 3647969"/>
              <a:gd name="connsiteY3" fmla="*/ 0 h 683288"/>
              <a:gd name="connsiteX4" fmla="*/ 2872154 w 3647969"/>
              <a:gd name="connsiteY4" fmla="*/ 0 h 683288"/>
              <a:gd name="connsiteX5" fmla="*/ 3332701 w 3647969"/>
              <a:gd name="connsiteY5" fmla="*/ 0 h 683288"/>
              <a:gd name="connsiteX6" fmla="*/ 3446585 w 3647969"/>
              <a:gd name="connsiteY6" fmla="*/ 113884 h 683288"/>
              <a:gd name="connsiteX7" fmla="*/ 3446585 w 3647969"/>
              <a:gd name="connsiteY7" fmla="*/ 113881 h 683288"/>
              <a:gd name="connsiteX8" fmla="*/ 3647969 w 3647969"/>
              <a:gd name="connsiteY8" fmla="*/ 316526 h 683288"/>
              <a:gd name="connsiteX9" fmla="*/ 3456634 w 3647969"/>
              <a:gd name="connsiteY9" fmla="*/ 415332 h 683288"/>
              <a:gd name="connsiteX10" fmla="*/ 3446585 w 3647969"/>
              <a:gd name="connsiteY10" fmla="*/ 569404 h 683288"/>
              <a:gd name="connsiteX11" fmla="*/ 3332701 w 3647969"/>
              <a:gd name="connsiteY11" fmla="*/ 683288 h 683288"/>
              <a:gd name="connsiteX12" fmla="*/ 2872154 w 3647969"/>
              <a:gd name="connsiteY12" fmla="*/ 683288 h 683288"/>
              <a:gd name="connsiteX13" fmla="*/ 2010508 w 3647969"/>
              <a:gd name="connsiteY13" fmla="*/ 683288 h 683288"/>
              <a:gd name="connsiteX14" fmla="*/ 2010508 w 3647969"/>
              <a:gd name="connsiteY14" fmla="*/ 683288 h 683288"/>
              <a:gd name="connsiteX15" fmla="*/ 113884 w 3647969"/>
              <a:gd name="connsiteY15" fmla="*/ 683288 h 683288"/>
              <a:gd name="connsiteX16" fmla="*/ 0 w 3647969"/>
              <a:gd name="connsiteY16" fmla="*/ 569404 h 683288"/>
              <a:gd name="connsiteX17" fmla="*/ 0 w 3647969"/>
              <a:gd name="connsiteY17" fmla="*/ 284703 h 683288"/>
              <a:gd name="connsiteX18" fmla="*/ 0 w 3647969"/>
              <a:gd name="connsiteY18" fmla="*/ 113881 h 683288"/>
              <a:gd name="connsiteX19" fmla="*/ 0 w 3647969"/>
              <a:gd name="connsiteY19" fmla="*/ 113881 h 683288"/>
              <a:gd name="connsiteX20" fmla="*/ 0 w 3647969"/>
              <a:gd name="connsiteY20" fmla="*/ 113884 h 683288"/>
              <a:gd name="connsiteX0" fmla="*/ 0 w 3647969"/>
              <a:gd name="connsiteY0" fmla="*/ 113884 h 683288"/>
              <a:gd name="connsiteX1" fmla="*/ 113884 w 3647969"/>
              <a:gd name="connsiteY1" fmla="*/ 0 h 683288"/>
              <a:gd name="connsiteX2" fmla="*/ 2010508 w 3647969"/>
              <a:gd name="connsiteY2" fmla="*/ 0 h 683288"/>
              <a:gd name="connsiteX3" fmla="*/ 2010508 w 3647969"/>
              <a:gd name="connsiteY3" fmla="*/ 0 h 683288"/>
              <a:gd name="connsiteX4" fmla="*/ 2872154 w 3647969"/>
              <a:gd name="connsiteY4" fmla="*/ 0 h 683288"/>
              <a:gd name="connsiteX5" fmla="*/ 3332701 w 3647969"/>
              <a:gd name="connsiteY5" fmla="*/ 0 h 683288"/>
              <a:gd name="connsiteX6" fmla="*/ 3446585 w 3647969"/>
              <a:gd name="connsiteY6" fmla="*/ 113884 h 683288"/>
              <a:gd name="connsiteX7" fmla="*/ 3446585 w 3647969"/>
              <a:gd name="connsiteY7" fmla="*/ 224413 h 683288"/>
              <a:gd name="connsiteX8" fmla="*/ 3647969 w 3647969"/>
              <a:gd name="connsiteY8" fmla="*/ 316526 h 683288"/>
              <a:gd name="connsiteX9" fmla="*/ 3456634 w 3647969"/>
              <a:gd name="connsiteY9" fmla="*/ 415332 h 683288"/>
              <a:gd name="connsiteX10" fmla="*/ 3446585 w 3647969"/>
              <a:gd name="connsiteY10" fmla="*/ 569404 h 683288"/>
              <a:gd name="connsiteX11" fmla="*/ 3332701 w 3647969"/>
              <a:gd name="connsiteY11" fmla="*/ 683288 h 683288"/>
              <a:gd name="connsiteX12" fmla="*/ 2872154 w 3647969"/>
              <a:gd name="connsiteY12" fmla="*/ 683288 h 683288"/>
              <a:gd name="connsiteX13" fmla="*/ 2010508 w 3647969"/>
              <a:gd name="connsiteY13" fmla="*/ 683288 h 683288"/>
              <a:gd name="connsiteX14" fmla="*/ 2010508 w 3647969"/>
              <a:gd name="connsiteY14" fmla="*/ 683288 h 683288"/>
              <a:gd name="connsiteX15" fmla="*/ 113884 w 3647969"/>
              <a:gd name="connsiteY15" fmla="*/ 683288 h 683288"/>
              <a:gd name="connsiteX16" fmla="*/ 0 w 3647969"/>
              <a:gd name="connsiteY16" fmla="*/ 569404 h 683288"/>
              <a:gd name="connsiteX17" fmla="*/ 0 w 3647969"/>
              <a:gd name="connsiteY17" fmla="*/ 284703 h 683288"/>
              <a:gd name="connsiteX18" fmla="*/ 0 w 3647969"/>
              <a:gd name="connsiteY18" fmla="*/ 113881 h 683288"/>
              <a:gd name="connsiteX19" fmla="*/ 0 w 3647969"/>
              <a:gd name="connsiteY19" fmla="*/ 113881 h 683288"/>
              <a:gd name="connsiteX20" fmla="*/ 0 w 3647969"/>
              <a:gd name="connsiteY20" fmla="*/ 113884 h 683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647969" h="683288">
                <a:moveTo>
                  <a:pt x="0" y="113884"/>
                </a:moveTo>
                <a:cubicBezTo>
                  <a:pt x="0" y="50988"/>
                  <a:pt x="50988" y="0"/>
                  <a:pt x="113884" y="0"/>
                </a:cubicBezTo>
                <a:lnTo>
                  <a:pt x="2010508" y="0"/>
                </a:lnTo>
                <a:lnTo>
                  <a:pt x="2010508" y="0"/>
                </a:lnTo>
                <a:lnTo>
                  <a:pt x="2872154" y="0"/>
                </a:lnTo>
                <a:lnTo>
                  <a:pt x="3332701" y="0"/>
                </a:lnTo>
                <a:cubicBezTo>
                  <a:pt x="3395597" y="0"/>
                  <a:pt x="3446585" y="50988"/>
                  <a:pt x="3446585" y="113884"/>
                </a:cubicBezTo>
                <a:lnTo>
                  <a:pt x="3446585" y="224413"/>
                </a:lnTo>
                <a:lnTo>
                  <a:pt x="3647969" y="316526"/>
                </a:lnTo>
                <a:lnTo>
                  <a:pt x="3456634" y="415332"/>
                </a:lnTo>
                <a:cubicBezTo>
                  <a:pt x="3456634" y="510232"/>
                  <a:pt x="3446585" y="474504"/>
                  <a:pt x="3446585" y="569404"/>
                </a:cubicBezTo>
                <a:cubicBezTo>
                  <a:pt x="3446585" y="632300"/>
                  <a:pt x="3395597" y="683288"/>
                  <a:pt x="3332701" y="683288"/>
                </a:cubicBezTo>
                <a:lnTo>
                  <a:pt x="2872154" y="683288"/>
                </a:lnTo>
                <a:lnTo>
                  <a:pt x="2010508" y="683288"/>
                </a:lnTo>
                <a:lnTo>
                  <a:pt x="2010508" y="683288"/>
                </a:lnTo>
                <a:lnTo>
                  <a:pt x="113884" y="683288"/>
                </a:lnTo>
                <a:cubicBezTo>
                  <a:pt x="50988" y="683288"/>
                  <a:pt x="0" y="632300"/>
                  <a:pt x="0" y="569404"/>
                </a:cubicBezTo>
                <a:lnTo>
                  <a:pt x="0" y="284703"/>
                </a:lnTo>
                <a:lnTo>
                  <a:pt x="0" y="113881"/>
                </a:lnTo>
                <a:lnTo>
                  <a:pt x="0" y="113881"/>
                </a:lnTo>
                <a:lnTo>
                  <a:pt x="0" y="113884"/>
                </a:lnTo>
                <a:close/>
              </a:path>
            </a:pathLst>
          </a:cu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dirty="0">
                <a:solidFill>
                  <a:srgbClr val="222222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「保育実践シート」をメールでお送り頂く際に、</a:t>
            </a:r>
            <a:r>
              <a:rPr kumimoji="0" lang="ja-JP" altLang="ja-JP" sz="14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写真のデータサイズが大きい</a:t>
            </a:r>
            <a:r>
              <a:rPr kumimoji="0" lang="ja-JP" altLang="en-US" sz="14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場合、</a:t>
            </a:r>
            <a:endParaRPr kumimoji="0" lang="en-US" altLang="ja-JP" sz="1400" u="sng" dirty="0">
              <a:solidFill>
                <a:srgbClr val="FF0000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4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メール添付が行えない場合</a:t>
            </a:r>
            <a:r>
              <a:rPr kumimoji="0" lang="ja-JP" altLang="ja-JP" sz="1400" dirty="0">
                <a:solidFill>
                  <a:srgbClr val="222222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があります。</a:t>
            </a:r>
            <a:endParaRPr kumimoji="0" lang="ja-JP" altLang="ja-JP" sz="1400" dirty="0">
              <a:solidFill>
                <a:schemeClr val="tx1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400" dirty="0">
                <a:solidFill>
                  <a:srgbClr val="222222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その際には、</a:t>
            </a:r>
            <a:r>
              <a:rPr kumimoji="0" lang="ja-JP" altLang="en-US" sz="1400" dirty="0">
                <a:solidFill>
                  <a:srgbClr val="222222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上</a:t>
            </a:r>
            <a:r>
              <a:rPr kumimoji="0" lang="ja-JP" altLang="ja-JP" sz="1400" dirty="0">
                <a:solidFill>
                  <a:srgbClr val="222222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記のメール便サイトを参考にデータを送ってください。</a:t>
            </a:r>
            <a:endParaRPr kumimoji="0" lang="ja-JP" altLang="ja-JP" sz="1400" dirty="0">
              <a:solidFill>
                <a:schemeClr val="tx1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1693E94-0190-9A50-A612-D6499AD532E9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メール便での提出方法について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9368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33216" y="3991188"/>
            <a:ext cx="2121031" cy="158099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6680093" y="3991188"/>
            <a:ext cx="2126922" cy="158099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563308" y="5887984"/>
            <a:ext cx="1990939" cy="690202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50" dirty="0">
                <a:solidFill>
                  <a:schemeClr val="tx1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これまでの保育環境の様子をご記入ください。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6029353" y="5887984"/>
            <a:ext cx="2962247" cy="689226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50" dirty="0">
                <a:solidFill>
                  <a:schemeClr val="tx1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実際に取り組んでみて、子どもたちの様子の変化をご記入ください。</a:t>
            </a:r>
            <a:endParaRPr lang="ja-JP" altLang="en-US" sz="135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810D3F7-7C87-DA28-B107-6B9A6E8B356C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実践内容の概要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B345BA5-CF7F-422E-BCC9-0A47AEB44311}"/>
              </a:ext>
            </a:extLst>
          </p:cNvPr>
          <p:cNvSpPr/>
          <p:nvPr/>
        </p:nvSpPr>
        <p:spPr>
          <a:xfrm>
            <a:off x="809523" y="3370842"/>
            <a:ext cx="1540514" cy="452487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これまでの環境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281E265-7192-B389-1FEF-CE650AA8864D}"/>
              </a:ext>
            </a:extLst>
          </p:cNvPr>
          <p:cNvSpPr/>
          <p:nvPr/>
        </p:nvSpPr>
        <p:spPr>
          <a:xfrm>
            <a:off x="6852190" y="3375037"/>
            <a:ext cx="1954825" cy="452487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子どもたちの姿が</a:t>
            </a:r>
            <a:endParaRPr lang="en-US" altLang="ja-JP" sz="1400" dirty="0">
              <a:solidFill>
                <a:srgbClr val="FF0000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どうなったか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6F9C525-86BD-F67E-AEA2-FCEA5AB84C15}"/>
              </a:ext>
            </a:extLst>
          </p:cNvPr>
          <p:cNvSpPr/>
          <p:nvPr/>
        </p:nvSpPr>
        <p:spPr>
          <a:xfrm>
            <a:off x="3556654" y="3964557"/>
            <a:ext cx="2121031" cy="158099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68A87BD7-C808-E69C-74F2-DE5B1C9C96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261" t="32312" r="39055" b="49917"/>
          <a:stretch/>
        </p:blipFill>
        <p:spPr>
          <a:xfrm>
            <a:off x="2629617" y="4581350"/>
            <a:ext cx="821946" cy="347403"/>
          </a:xfrm>
          <a:prstGeom prst="rect">
            <a:avLst/>
          </a:prstGeom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8089E0E-CEA8-3E18-07C9-4EB8CB88FA87}"/>
              </a:ext>
            </a:extLst>
          </p:cNvPr>
          <p:cNvSpPr/>
          <p:nvPr/>
        </p:nvSpPr>
        <p:spPr>
          <a:xfrm>
            <a:off x="3451563" y="5887984"/>
            <a:ext cx="2033287" cy="689226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50" dirty="0">
                <a:solidFill>
                  <a:schemeClr val="tx1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今回取り組む環境の</a:t>
            </a:r>
            <a:br>
              <a:rPr lang="en-US" altLang="ja-JP" sz="1350" dirty="0">
                <a:solidFill>
                  <a:schemeClr val="tx1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r>
              <a:rPr lang="ja-JP" altLang="en-US" sz="1350" dirty="0">
                <a:solidFill>
                  <a:schemeClr val="tx1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様子をご記入ください。</a:t>
            </a:r>
            <a:endParaRPr lang="ja-JP" altLang="en-US" sz="135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E97B799-80B6-40E2-C90D-EA2B6523E8B9}"/>
              </a:ext>
            </a:extLst>
          </p:cNvPr>
          <p:cNvSpPr/>
          <p:nvPr/>
        </p:nvSpPr>
        <p:spPr>
          <a:xfrm>
            <a:off x="3591402" y="3370842"/>
            <a:ext cx="1854161" cy="452487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今回、用意した環境</a:t>
            </a:r>
          </a:p>
        </p:txBody>
      </p:sp>
      <p:sp>
        <p:nvSpPr>
          <p:cNvPr id="17" name="タイトル 3">
            <a:extLst>
              <a:ext uri="{FF2B5EF4-FFF2-40B4-BE49-F238E27FC236}">
                <a16:creationId xmlns:a16="http://schemas.microsoft.com/office/drawing/2014/main" id="{1C7352E6-D758-05EA-B1B8-A40970385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023" y="1113720"/>
            <a:ext cx="7886700" cy="1366500"/>
          </a:xfrm>
        </p:spPr>
        <p:txBody>
          <a:bodyPr>
            <a:normAutofit/>
          </a:bodyPr>
          <a:lstStyle/>
          <a:p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領域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  <a:sym typeface="Wingdings" panose="05000000000000000000" pitchFamily="2" charset="2"/>
              </a:rPr>
              <a:t>（実践した領域をご記入ください）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カテゴリー：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  <a:sym typeface="Wingdings" panose="05000000000000000000" pitchFamily="2" charset="2"/>
              </a:rPr>
              <a:t>（実践したカテゴリーをご記入ください）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課題：</a:t>
            </a: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M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●（ソフトの項目をご記入ください）</a:t>
            </a:r>
            <a:endParaRPr lang="ja-JP" altLang="en-US" sz="18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7C0622D-8CB3-F157-51D8-2423446AB6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261" t="32312" r="39055" b="49917"/>
          <a:stretch/>
        </p:blipFill>
        <p:spPr>
          <a:xfrm>
            <a:off x="5782776" y="4607981"/>
            <a:ext cx="821946" cy="34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668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658108" y="3532094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984376" y="3532094"/>
            <a:ext cx="3406589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FA364C-3B00-1C6B-81A2-B5955D394A2E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今回の発達項目を選んだ背景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2F544C2-546E-2D9E-0ACC-962FFC0D8D21}"/>
              </a:ext>
            </a:extLst>
          </p:cNvPr>
          <p:cNvSpPr txBox="1"/>
          <p:nvPr/>
        </p:nvSpPr>
        <p:spPr>
          <a:xfrm>
            <a:off x="658108" y="1351301"/>
            <a:ext cx="7114291" cy="120032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現状の環境で困っていることなどをご記入ください</a:t>
            </a:r>
            <a:r>
              <a:rPr kumimoji="1" lang="en-US" altLang="ja-JP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</a:p>
          <a:p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例：現状の環境だと、●●で、こういうことで困っていて、</a:t>
            </a:r>
            <a:endParaRPr kumimoji="1"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保育者がいつも子どもたちに声掛けしないといけなかった。</a:t>
            </a:r>
            <a:endParaRPr kumimoji="1"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</a:t>
            </a:r>
            <a:endParaRPr kumimoji="1"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2762AD-8E5C-7085-548C-222097809769}"/>
              </a:ext>
            </a:extLst>
          </p:cNvPr>
          <p:cNvSpPr txBox="1"/>
          <p:nvPr/>
        </p:nvSpPr>
        <p:spPr>
          <a:xfrm>
            <a:off x="658108" y="6418729"/>
            <a:ext cx="7383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※</a:t>
            </a:r>
            <a:r>
              <a:rPr lang="ja-JP" altLang="en-US" sz="16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現状の環境の写真や困っているシーンの写真を貼ってください。</a:t>
            </a:r>
            <a:endParaRPr kumimoji="1" lang="en-US" altLang="ja-JP" sz="16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7876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8FA364C-3B00-1C6B-81A2-B5955D394A2E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今回、用意した環境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17840C8-30CC-46EE-4A51-1DB1318631E9}"/>
              </a:ext>
            </a:extLst>
          </p:cNvPr>
          <p:cNvSpPr txBox="1"/>
          <p:nvPr/>
        </p:nvSpPr>
        <p:spPr>
          <a:xfrm>
            <a:off x="527375" y="1217511"/>
            <a:ext cx="71105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今回取り組んだ環境についてご記入ください</a:t>
            </a:r>
            <a:r>
              <a:rPr kumimoji="1" lang="en-US" altLang="ja-JP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</a:p>
          <a:p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例：マークだと子ども自身が自分のものと認識が</a:t>
            </a:r>
            <a:endParaRPr kumimoji="1"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</a:t>
            </a:r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出来なかったため、</a:t>
            </a:r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顔写真を貼り子ども自身が自分で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自分の物と気づける環境づくりを行いました。</a:t>
            </a:r>
            <a:endParaRPr kumimoji="1" lang="ja-JP" altLang="en-US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828AE50-C8BB-5CCC-32ED-676E5F75DBF5}"/>
              </a:ext>
            </a:extLst>
          </p:cNvPr>
          <p:cNvSpPr txBox="1"/>
          <p:nvPr/>
        </p:nvSpPr>
        <p:spPr>
          <a:xfrm>
            <a:off x="631213" y="6105381"/>
            <a:ext cx="7383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※</a:t>
            </a:r>
            <a:r>
              <a:rPr lang="ja-JP" altLang="en-US" sz="16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現状の環境の写真や困っているシーンの写真を貼ってください。</a:t>
            </a:r>
            <a:endParaRPr kumimoji="1" lang="en-US" altLang="ja-JP" sz="16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5A40235-4B98-944F-EDCA-B72FF2AB9466}"/>
              </a:ext>
            </a:extLst>
          </p:cNvPr>
          <p:cNvSpPr/>
          <p:nvPr/>
        </p:nvSpPr>
        <p:spPr>
          <a:xfrm>
            <a:off x="635398" y="3173506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68C81E6-6BE8-926C-948D-813E9C395361}"/>
              </a:ext>
            </a:extLst>
          </p:cNvPr>
          <p:cNvSpPr/>
          <p:nvPr/>
        </p:nvSpPr>
        <p:spPr>
          <a:xfrm>
            <a:off x="5195345" y="3173505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</p:spTree>
    <p:extLst>
      <p:ext uri="{BB962C8B-B14F-4D97-AF65-F5344CB8AC3E}">
        <p14:creationId xmlns:p14="http://schemas.microsoft.com/office/powerpoint/2010/main" val="3686427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58110" y="1388164"/>
            <a:ext cx="7886700" cy="994172"/>
          </a:xfrm>
        </p:spPr>
        <p:txBody>
          <a:bodyPr>
            <a:noAutofit/>
          </a:bodyPr>
          <a:lstStyle/>
          <a:p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取り組むとき、どのような工夫をしましたか？ </a:t>
            </a: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取り組むときに工夫した点などをご記入ください。</a:t>
            </a: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endParaRPr lang="ja-JP" altLang="en-US" sz="18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FA364C-3B00-1C6B-81A2-B5955D394A2E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環境づくりで配慮・工夫した点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95ABE66-5B3E-DD0F-7654-B7D852B3C7E8}"/>
              </a:ext>
            </a:extLst>
          </p:cNvPr>
          <p:cNvSpPr/>
          <p:nvPr/>
        </p:nvSpPr>
        <p:spPr>
          <a:xfrm>
            <a:off x="738791" y="3236258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78A5D34-63A3-D125-3C69-A110ED412A71}"/>
              </a:ext>
            </a:extLst>
          </p:cNvPr>
          <p:cNvSpPr/>
          <p:nvPr/>
        </p:nvSpPr>
        <p:spPr>
          <a:xfrm>
            <a:off x="4952202" y="3236258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</p:spTree>
    <p:extLst>
      <p:ext uri="{BB962C8B-B14F-4D97-AF65-F5344CB8AC3E}">
        <p14:creationId xmlns:p14="http://schemas.microsoft.com/office/powerpoint/2010/main" val="4235073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20965" y="1181773"/>
            <a:ext cx="8544809" cy="1364456"/>
          </a:xfrm>
        </p:spPr>
        <p:txBody>
          <a:bodyPr>
            <a:normAutofit/>
          </a:bodyPr>
          <a:lstStyle/>
          <a:p>
            <a:b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子どもたちの様子はどう変化しましたか？</a:t>
            </a: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子どもたちの様子や遊び方から学んだことなどをご記入ください。</a:t>
            </a:r>
            <a:b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endParaRPr lang="ja-JP" altLang="en-US" sz="15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EEF7B9-49C9-1401-919C-8D6E27F8E7E1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子どもの様子の変化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F384A4C-09A4-F7BC-C8F9-1B89BD27EEFC}"/>
              </a:ext>
            </a:extLst>
          </p:cNvPr>
          <p:cNvSpPr/>
          <p:nvPr/>
        </p:nvSpPr>
        <p:spPr>
          <a:xfrm>
            <a:off x="738791" y="3236258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2A2C9E6-56D9-34DE-09C7-B23571FC484B}"/>
              </a:ext>
            </a:extLst>
          </p:cNvPr>
          <p:cNvSpPr/>
          <p:nvPr/>
        </p:nvSpPr>
        <p:spPr>
          <a:xfrm>
            <a:off x="4988062" y="3236258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</p:spTree>
    <p:extLst>
      <p:ext uri="{BB962C8B-B14F-4D97-AF65-F5344CB8AC3E}">
        <p14:creationId xmlns:p14="http://schemas.microsoft.com/office/powerpoint/2010/main" val="2758289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750020" y="2923911"/>
            <a:ext cx="7886700" cy="994172"/>
          </a:xfrm>
        </p:spPr>
        <p:txBody>
          <a:bodyPr>
            <a:normAutofit fontScale="90000"/>
          </a:bodyPr>
          <a:lstStyle/>
          <a:p>
            <a:b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取り組んでみての課題</a:t>
            </a: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</a:t>
            </a: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次にやってみたいこと</a:t>
            </a: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  <a:b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endParaRPr lang="ja-JP" altLang="en-US" sz="15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6CDE5C3-1FB5-1F63-68B2-214BC5BC7DA2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課題と次にやってみたいこと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74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0352" y="5085184"/>
            <a:ext cx="1293273" cy="1426924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79512" y="1124744"/>
            <a:ext cx="856608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□その子の今の発達を「存分に体験できる環境」があるかを確認しましょう。</a:t>
            </a: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その上で、「次の発達」にあった環境が園内にあるかを確認しましょう。</a:t>
            </a:r>
          </a:p>
          <a:p>
            <a:endParaRPr lang="ja-JP" altLang="en-US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□一斉に子どもに「やらせる」のではなく、子ども自身が「選べる」工夫を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しましょう。</a:t>
            </a:r>
          </a:p>
          <a:p>
            <a:endParaRPr lang="ja-JP" altLang="en-US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□子どもの興味関心に寄り添った内容を工夫しましょう。</a:t>
            </a:r>
          </a:p>
          <a:p>
            <a:endParaRPr lang="ja-JP" altLang="en-US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□環境を用意するだけでなく、発達課題によっては（乳児など）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 「やってあげる」「助けてあげる」「大人が姿を見せる」などの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配慮事項も考えましょう。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endParaRPr lang="en-US" altLang="ja-JP" sz="2400" u="sng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r>
              <a:rPr lang="ja-JP" altLang="en-US" sz="2400" u="sng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■人・物・空間から考えると、環境づくりしやすいですよ！</a:t>
            </a:r>
            <a:endParaRPr lang="en-US" altLang="ja-JP" sz="2400" u="sng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r>
              <a:rPr lang="ja-JP" altLang="en-US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人：子ども同士、子どもと大人などの環境づくり</a:t>
            </a:r>
            <a:endParaRPr lang="en-US" altLang="ja-JP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r>
              <a:rPr lang="ja-JP" altLang="en-US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物：玩具や遊具、楽器、家具など物についての環境づくり</a:t>
            </a:r>
            <a:endParaRPr lang="en-US" altLang="ja-JP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r>
              <a:rPr lang="ja-JP" altLang="en-US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空間：子どもの発達に合わせたコーナー・ゾーンの</a:t>
            </a:r>
            <a:endParaRPr lang="en-US" altLang="ja-JP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r>
              <a:rPr lang="ja-JP" altLang="en-US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　　　環境づくりについて</a:t>
            </a:r>
            <a:endParaRPr lang="en-US" altLang="ja-JP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8CF1F48-CAD4-11D3-FC42-13E8CA1147C9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「保育実践シート」作成のポイント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6302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51520" y="2636912"/>
            <a:ext cx="8083679" cy="1890935"/>
          </a:xfrm>
        </p:spPr>
        <p:txBody>
          <a:bodyPr>
            <a:noAutofit/>
          </a:bodyPr>
          <a:lstStyle/>
          <a:p>
            <a:pPr algn="l"/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1.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保育実践シート（提出用）に取り組んだ内容をご記入ください。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発達チェックを行ったグループ数分、保育実践シート（提出用）を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コピーしてお使いください。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2.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保育実践シートは、参加園の皆さんと共有させて頂きます。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3.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保育実践シートをメールでお送りください。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データ容量が大きくメールで送信できない場合には、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ギガファイル便など、メール便をご活用ください。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4.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保育実践シートの提出先アドレス：</a:t>
            </a: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  <a:hlinkClick r:id="rId2"/>
              </a:rPr>
              <a:t> okuyama@caguya.co.jp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5.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 </a:t>
            </a:r>
            <a:r>
              <a:rPr lang="en-US" altLang="ja-JP" sz="18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11</a:t>
            </a:r>
            <a:r>
              <a:rPr lang="ja-JP" altLang="en-US" sz="18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月</a:t>
            </a:r>
            <a:r>
              <a:rPr lang="en-US" altLang="ja-JP" sz="18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8</a:t>
            </a:r>
            <a:r>
              <a:rPr lang="ja-JP" altLang="en-US" sz="18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日（金）</a:t>
            </a:r>
            <a:r>
              <a:rPr lang="en-US" altLang="ja-JP" sz="18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18</a:t>
            </a:r>
            <a:r>
              <a:rPr lang="ja-JP" altLang="en-US" sz="18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時まで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にご提出をお願いいたします。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お問い合わせ：株式会社カグヤ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　　　　　</a:t>
            </a: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tel:050-1744-8823</a:t>
            </a:r>
            <a:endParaRPr lang="ja-JP" altLang="en-US" sz="18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3880DAA8-61D2-B0C7-B333-3DA85E7ED499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保育実践シート提出方法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F00E4F4-4319-6CDB-6A07-C02F39008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7944" y="5737244"/>
            <a:ext cx="1154510" cy="1118052"/>
          </a:xfrm>
          <a:prstGeom prst="rect">
            <a:avLst/>
          </a:prstGeom>
        </p:spPr>
      </p:pic>
      <p:sp>
        <p:nvSpPr>
          <p:cNvPr id="5" name="角丸四角形吹き出し 13">
            <a:extLst>
              <a:ext uri="{FF2B5EF4-FFF2-40B4-BE49-F238E27FC236}">
                <a16:creationId xmlns:a16="http://schemas.microsoft.com/office/drawing/2014/main" id="{9C8EE274-F45E-843F-A82B-A11441C0301B}"/>
              </a:ext>
            </a:extLst>
          </p:cNvPr>
          <p:cNvSpPr/>
          <p:nvPr/>
        </p:nvSpPr>
        <p:spPr>
          <a:xfrm>
            <a:off x="4860032" y="5156536"/>
            <a:ext cx="3324198" cy="1246876"/>
          </a:xfrm>
          <a:custGeom>
            <a:avLst/>
            <a:gdLst>
              <a:gd name="connsiteX0" fmla="*/ 0 w 3446585"/>
              <a:gd name="connsiteY0" fmla="*/ 113884 h 683288"/>
              <a:gd name="connsiteX1" fmla="*/ 113884 w 3446585"/>
              <a:gd name="connsiteY1" fmla="*/ 0 h 683288"/>
              <a:gd name="connsiteX2" fmla="*/ 2010508 w 3446585"/>
              <a:gd name="connsiteY2" fmla="*/ 0 h 683288"/>
              <a:gd name="connsiteX3" fmla="*/ 2010508 w 3446585"/>
              <a:gd name="connsiteY3" fmla="*/ 0 h 683288"/>
              <a:gd name="connsiteX4" fmla="*/ 2872154 w 3446585"/>
              <a:gd name="connsiteY4" fmla="*/ 0 h 683288"/>
              <a:gd name="connsiteX5" fmla="*/ 3332701 w 3446585"/>
              <a:gd name="connsiteY5" fmla="*/ 0 h 683288"/>
              <a:gd name="connsiteX6" fmla="*/ 3446585 w 3446585"/>
              <a:gd name="connsiteY6" fmla="*/ 113884 h 683288"/>
              <a:gd name="connsiteX7" fmla="*/ 3446585 w 3446585"/>
              <a:gd name="connsiteY7" fmla="*/ 113881 h 683288"/>
              <a:gd name="connsiteX8" fmla="*/ 3647969 w 3446585"/>
              <a:gd name="connsiteY8" fmla="*/ 316526 h 683288"/>
              <a:gd name="connsiteX9" fmla="*/ 3446585 w 3446585"/>
              <a:gd name="connsiteY9" fmla="*/ 284703 h 683288"/>
              <a:gd name="connsiteX10" fmla="*/ 3446585 w 3446585"/>
              <a:gd name="connsiteY10" fmla="*/ 569404 h 683288"/>
              <a:gd name="connsiteX11" fmla="*/ 3332701 w 3446585"/>
              <a:gd name="connsiteY11" fmla="*/ 683288 h 683288"/>
              <a:gd name="connsiteX12" fmla="*/ 2872154 w 3446585"/>
              <a:gd name="connsiteY12" fmla="*/ 683288 h 683288"/>
              <a:gd name="connsiteX13" fmla="*/ 2010508 w 3446585"/>
              <a:gd name="connsiteY13" fmla="*/ 683288 h 683288"/>
              <a:gd name="connsiteX14" fmla="*/ 2010508 w 3446585"/>
              <a:gd name="connsiteY14" fmla="*/ 683288 h 683288"/>
              <a:gd name="connsiteX15" fmla="*/ 113884 w 3446585"/>
              <a:gd name="connsiteY15" fmla="*/ 683288 h 683288"/>
              <a:gd name="connsiteX16" fmla="*/ 0 w 3446585"/>
              <a:gd name="connsiteY16" fmla="*/ 569404 h 683288"/>
              <a:gd name="connsiteX17" fmla="*/ 0 w 3446585"/>
              <a:gd name="connsiteY17" fmla="*/ 284703 h 683288"/>
              <a:gd name="connsiteX18" fmla="*/ 0 w 3446585"/>
              <a:gd name="connsiteY18" fmla="*/ 113881 h 683288"/>
              <a:gd name="connsiteX19" fmla="*/ 0 w 3446585"/>
              <a:gd name="connsiteY19" fmla="*/ 113881 h 683288"/>
              <a:gd name="connsiteX20" fmla="*/ 0 w 3446585"/>
              <a:gd name="connsiteY20" fmla="*/ 113884 h 683288"/>
              <a:gd name="connsiteX0" fmla="*/ 0 w 3647969"/>
              <a:gd name="connsiteY0" fmla="*/ 113884 h 683288"/>
              <a:gd name="connsiteX1" fmla="*/ 113884 w 3647969"/>
              <a:gd name="connsiteY1" fmla="*/ 0 h 683288"/>
              <a:gd name="connsiteX2" fmla="*/ 2010508 w 3647969"/>
              <a:gd name="connsiteY2" fmla="*/ 0 h 683288"/>
              <a:gd name="connsiteX3" fmla="*/ 2010508 w 3647969"/>
              <a:gd name="connsiteY3" fmla="*/ 0 h 683288"/>
              <a:gd name="connsiteX4" fmla="*/ 2872154 w 3647969"/>
              <a:gd name="connsiteY4" fmla="*/ 0 h 683288"/>
              <a:gd name="connsiteX5" fmla="*/ 3332701 w 3647969"/>
              <a:gd name="connsiteY5" fmla="*/ 0 h 683288"/>
              <a:gd name="connsiteX6" fmla="*/ 3446585 w 3647969"/>
              <a:gd name="connsiteY6" fmla="*/ 113884 h 683288"/>
              <a:gd name="connsiteX7" fmla="*/ 3446585 w 3647969"/>
              <a:gd name="connsiteY7" fmla="*/ 113881 h 683288"/>
              <a:gd name="connsiteX8" fmla="*/ 3647969 w 3647969"/>
              <a:gd name="connsiteY8" fmla="*/ 316526 h 683288"/>
              <a:gd name="connsiteX9" fmla="*/ 3456634 w 3647969"/>
              <a:gd name="connsiteY9" fmla="*/ 415332 h 683288"/>
              <a:gd name="connsiteX10" fmla="*/ 3446585 w 3647969"/>
              <a:gd name="connsiteY10" fmla="*/ 569404 h 683288"/>
              <a:gd name="connsiteX11" fmla="*/ 3332701 w 3647969"/>
              <a:gd name="connsiteY11" fmla="*/ 683288 h 683288"/>
              <a:gd name="connsiteX12" fmla="*/ 2872154 w 3647969"/>
              <a:gd name="connsiteY12" fmla="*/ 683288 h 683288"/>
              <a:gd name="connsiteX13" fmla="*/ 2010508 w 3647969"/>
              <a:gd name="connsiteY13" fmla="*/ 683288 h 683288"/>
              <a:gd name="connsiteX14" fmla="*/ 2010508 w 3647969"/>
              <a:gd name="connsiteY14" fmla="*/ 683288 h 683288"/>
              <a:gd name="connsiteX15" fmla="*/ 113884 w 3647969"/>
              <a:gd name="connsiteY15" fmla="*/ 683288 h 683288"/>
              <a:gd name="connsiteX16" fmla="*/ 0 w 3647969"/>
              <a:gd name="connsiteY16" fmla="*/ 569404 h 683288"/>
              <a:gd name="connsiteX17" fmla="*/ 0 w 3647969"/>
              <a:gd name="connsiteY17" fmla="*/ 284703 h 683288"/>
              <a:gd name="connsiteX18" fmla="*/ 0 w 3647969"/>
              <a:gd name="connsiteY18" fmla="*/ 113881 h 683288"/>
              <a:gd name="connsiteX19" fmla="*/ 0 w 3647969"/>
              <a:gd name="connsiteY19" fmla="*/ 113881 h 683288"/>
              <a:gd name="connsiteX20" fmla="*/ 0 w 3647969"/>
              <a:gd name="connsiteY20" fmla="*/ 113884 h 683288"/>
              <a:gd name="connsiteX0" fmla="*/ 0 w 3647969"/>
              <a:gd name="connsiteY0" fmla="*/ 113884 h 683288"/>
              <a:gd name="connsiteX1" fmla="*/ 113884 w 3647969"/>
              <a:gd name="connsiteY1" fmla="*/ 0 h 683288"/>
              <a:gd name="connsiteX2" fmla="*/ 2010508 w 3647969"/>
              <a:gd name="connsiteY2" fmla="*/ 0 h 683288"/>
              <a:gd name="connsiteX3" fmla="*/ 2010508 w 3647969"/>
              <a:gd name="connsiteY3" fmla="*/ 0 h 683288"/>
              <a:gd name="connsiteX4" fmla="*/ 2872154 w 3647969"/>
              <a:gd name="connsiteY4" fmla="*/ 0 h 683288"/>
              <a:gd name="connsiteX5" fmla="*/ 3332701 w 3647969"/>
              <a:gd name="connsiteY5" fmla="*/ 0 h 683288"/>
              <a:gd name="connsiteX6" fmla="*/ 3446585 w 3647969"/>
              <a:gd name="connsiteY6" fmla="*/ 113884 h 683288"/>
              <a:gd name="connsiteX7" fmla="*/ 3446585 w 3647969"/>
              <a:gd name="connsiteY7" fmla="*/ 224413 h 683288"/>
              <a:gd name="connsiteX8" fmla="*/ 3647969 w 3647969"/>
              <a:gd name="connsiteY8" fmla="*/ 316526 h 683288"/>
              <a:gd name="connsiteX9" fmla="*/ 3456634 w 3647969"/>
              <a:gd name="connsiteY9" fmla="*/ 415332 h 683288"/>
              <a:gd name="connsiteX10" fmla="*/ 3446585 w 3647969"/>
              <a:gd name="connsiteY10" fmla="*/ 569404 h 683288"/>
              <a:gd name="connsiteX11" fmla="*/ 3332701 w 3647969"/>
              <a:gd name="connsiteY11" fmla="*/ 683288 h 683288"/>
              <a:gd name="connsiteX12" fmla="*/ 2872154 w 3647969"/>
              <a:gd name="connsiteY12" fmla="*/ 683288 h 683288"/>
              <a:gd name="connsiteX13" fmla="*/ 2010508 w 3647969"/>
              <a:gd name="connsiteY13" fmla="*/ 683288 h 683288"/>
              <a:gd name="connsiteX14" fmla="*/ 2010508 w 3647969"/>
              <a:gd name="connsiteY14" fmla="*/ 683288 h 683288"/>
              <a:gd name="connsiteX15" fmla="*/ 113884 w 3647969"/>
              <a:gd name="connsiteY15" fmla="*/ 683288 h 683288"/>
              <a:gd name="connsiteX16" fmla="*/ 0 w 3647969"/>
              <a:gd name="connsiteY16" fmla="*/ 569404 h 683288"/>
              <a:gd name="connsiteX17" fmla="*/ 0 w 3647969"/>
              <a:gd name="connsiteY17" fmla="*/ 284703 h 683288"/>
              <a:gd name="connsiteX18" fmla="*/ 0 w 3647969"/>
              <a:gd name="connsiteY18" fmla="*/ 113881 h 683288"/>
              <a:gd name="connsiteX19" fmla="*/ 0 w 3647969"/>
              <a:gd name="connsiteY19" fmla="*/ 113881 h 683288"/>
              <a:gd name="connsiteX20" fmla="*/ 0 w 3647969"/>
              <a:gd name="connsiteY20" fmla="*/ 113884 h 683288"/>
              <a:gd name="connsiteX0" fmla="*/ 0 w 3698120"/>
              <a:gd name="connsiteY0" fmla="*/ 113884 h 683288"/>
              <a:gd name="connsiteX1" fmla="*/ 113884 w 3698120"/>
              <a:gd name="connsiteY1" fmla="*/ 0 h 683288"/>
              <a:gd name="connsiteX2" fmla="*/ 2010508 w 3698120"/>
              <a:gd name="connsiteY2" fmla="*/ 0 h 683288"/>
              <a:gd name="connsiteX3" fmla="*/ 2010508 w 3698120"/>
              <a:gd name="connsiteY3" fmla="*/ 0 h 683288"/>
              <a:gd name="connsiteX4" fmla="*/ 2872154 w 3698120"/>
              <a:gd name="connsiteY4" fmla="*/ 0 h 683288"/>
              <a:gd name="connsiteX5" fmla="*/ 3332701 w 3698120"/>
              <a:gd name="connsiteY5" fmla="*/ 0 h 683288"/>
              <a:gd name="connsiteX6" fmla="*/ 3446585 w 3698120"/>
              <a:gd name="connsiteY6" fmla="*/ 113884 h 683288"/>
              <a:gd name="connsiteX7" fmla="*/ 3446585 w 3698120"/>
              <a:gd name="connsiteY7" fmla="*/ 224413 h 683288"/>
              <a:gd name="connsiteX8" fmla="*/ 3698120 w 3698120"/>
              <a:gd name="connsiteY8" fmla="*/ 540120 h 683288"/>
              <a:gd name="connsiteX9" fmla="*/ 3456634 w 3698120"/>
              <a:gd name="connsiteY9" fmla="*/ 415332 h 683288"/>
              <a:gd name="connsiteX10" fmla="*/ 3446585 w 3698120"/>
              <a:gd name="connsiteY10" fmla="*/ 569404 h 683288"/>
              <a:gd name="connsiteX11" fmla="*/ 3332701 w 3698120"/>
              <a:gd name="connsiteY11" fmla="*/ 683288 h 683288"/>
              <a:gd name="connsiteX12" fmla="*/ 2872154 w 3698120"/>
              <a:gd name="connsiteY12" fmla="*/ 683288 h 683288"/>
              <a:gd name="connsiteX13" fmla="*/ 2010508 w 3698120"/>
              <a:gd name="connsiteY13" fmla="*/ 683288 h 683288"/>
              <a:gd name="connsiteX14" fmla="*/ 2010508 w 3698120"/>
              <a:gd name="connsiteY14" fmla="*/ 683288 h 683288"/>
              <a:gd name="connsiteX15" fmla="*/ 113884 w 3698120"/>
              <a:gd name="connsiteY15" fmla="*/ 683288 h 683288"/>
              <a:gd name="connsiteX16" fmla="*/ 0 w 3698120"/>
              <a:gd name="connsiteY16" fmla="*/ 569404 h 683288"/>
              <a:gd name="connsiteX17" fmla="*/ 0 w 3698120"/>
              <a:gd name="connsiteY17" fmla="*/ 284703 h 683288"/>
              <a:gd name="connsiteX18" fmla="*/ 0 w 3698120"/>
              <a:gd name="connsiteY18" fmla="*/ 113881 h 683288"/>
              <a:gd name="connsiteX19" fmla="*/ 0 w 3698120"/>
              <a:gd name="connsiteY19" fmla="*/ 113881 h 683288"/>
              <a:gd name="connsiteX20" fmla="*/ 0 w 3698120"/>
              <a:gd name="connsiteY20" fmla="*/ 113884 h 683288"/>
              <a:gd name="connsiteX0" fmla="*/ 0 w 3698120"/>
              <a:gd name="connsiteY0" fmla="*/ 113884 h 683288"/>
              <a:gd name="connsiteX1" fmla="*/ 113884 w 3698120"/>
              <a:gd name="connsiteY1" fmla="*/ 0 h 683288"/>
              <a:gd name="connsiteX2" fmla="*/ 2010508 w 3698120"/>
              <a:gd name="connsiteY2" fmla="*/ 0 h 683288"/>
              <a:gd name="connsiteX3" fmla="*/ 2010508 w 3698120"/>
              <a:gd name="connsiteY3" fmla="*/ 0 h 683288"/>
              <a:gd name="connsiteX4" fmla="*/ 2872154 w 3698120"/>
              <a:gd name="connsiteY4" fmla="*/ 0 h 683288"/>
              <a:gd name="connsiteX5" fmla="*/ 3332701 w 3698120"/>
              <a:gd name="connsiteY5" fmla="*/ 0 h 683288"/>
              <a:gd name="connsiteX6" fmla="*/ 3446585 w 3698120"/>
              <a:gd name="connsiteY6" fmla="*/ 113884 h 683288"/>
              <a:gd name="connsiteX7" fmla="*/ 3446585 w 3698120"/>
              <a:gd name="connsiteY7" fmla="*/ 224413 h 683288"/>
              <a:gd name="connsiteX8" fmla="*/ 3698120 w 3698120"/>
              <a:gd name="connsiteY8" fmla="*/ 540120 h 683288"/>
              <a:gd name="connsiteX9" fmla="*/ 3469170 w 3698120"/>
              <a:gd name="connsiteY9" fmla="*/ 531787 h 683288"/>
              <a:gd name="connsiteX10" fmla="*/ 3446585 w 3698120"/>
              <a:gd name="connsiteY10" fmla="*/ 569404 h 683288"/>
              <a:gd name="connsiteX11" fmla="*/ 3332701 w 3698120"/>
              <a:gd name="connsiteY11" fmla="*/ 683288 h 683288"/>
              <a:gd name="connsiteX12" fmla="*/ 2872154 w 3698120"/>
              <a:gd name="connsiteY12" fmla="*/ 683288 h 683288"/>
              <a:gd name="connsiteX13" fmla="*/ 2010508 w 3698120"/>
              <a:gd name="connsiteY13" fmla="*/ 683288 h 683288"/>
              <a:gd name="connsiteX14" fmla="*/ 2010508 w 3698120"/>
              <a:gd name="connsiteY14" fmla="*/ 683288 h 683288"/>
              <a:gd name="connsiteX15" fmla="*/ 113884 w 3698120"/>
              <a:gd name="connsiteY15" fmla="*/ 683288 h 683288"/>
              <a:gd name="connsiteX16" fmla="*/ 0 w 3698120"/>
              <a:gd name="connsiteY16" fmla="*/ 569404 h 683288"/>
              <a:gd name="connsiteX17" fmla="*/ 0 w 3698120"/>
              <a:gd name="connsiteY17" fmla="*/ 284703 h 683288"/>
              <a:gd name="connsiteX18" fmla="*/ 0 w 3698120"/>
              <a:gd name="connsiteY18" fmla="*/ 113881 h 683288"/>
              <a:gd name="connsiteX19" fmla="*/ 0 w 3698120"/>
              <a:gd name="connsiteY19" fmla="*/ 113881 h 683288"/>
              <a:gd name="connsiteX20" fmla="*/ 0 w 3698120"/>
              <a:gd name="connsiteY20" fmla="*/ 113884 h 683288"/>
              <a:gd name="connsiteX0" fmla="*/ 0 w 3698120"/>
              <a:gd name="connsiteY0" fmla="*/ 113884 h 683288"/>
              <a:gd name="connsiteX1" fmla="*/ 113884 w 3698120"/>
              <a:gd name="connsiteY1" fmla="*/ 0 h 683288"/>
              <a:gd name="connsiteX2" fmla="*/ 2010508 w 3698120"/>
              <a:gd name="connsiteY2" fmla="*/ 0 h 683288"/>
              <a:gd name="connsiteX3" fmla="*/ 2010508 w 3698120"/>
              <a:gd name="connsiteY3" fmla="*/ 0 h 683288"/>
              <a:gd name="connsiteX4" fmla="*/ 2872154 w 3698120"/>
              <a:gd name="connsiteY4" fmla="*/ 0 h 683288"/>
              <a:gd name="connsiteX5" fmla="*/ 3332701 w 3698120"/>
              <a:gd name="connsiteY5" fmla="*/ 0 h 683288"/>
              <a:gd name="connsiteX6" fmla="*/ 3446585 w 3698120"/>
              <a:gd name="connsiteY6" fmla="*/ 113884 h 683288"/>
              <a:gd name="connsiteX7" fmla="*/ 3446585 w 3698120"/>
              <a:gd name="connsiteY7" fmla="*/ 420058 h 683288"/>
              <a:gd name="connsiteX8" fmla="*/ 3698120 w 3698120"/>
              <a:gd name="connsiteY8" fmla="*/ 540120 h 683288"/>
              <a:gd name="connsiteX9" fmla="*/ 3469170 w 3698120"/>
              <a:gd name="connsiteY9" fmla="*/ 531787 h 683288"/>
              <a:gd name="connsiteX10" fmla="*/ 3446585 w 3698120"/>
              <a:gd name="connsiteY10" fmla="*/ 569404 h 683288"/>
              <a:gd name="connsiteX11" fmla="*/ 3332701 w 3698120"/>
              <a:gd name="connsiteY11" fmla="*/ 683288 h 683288"/>
              <a:gd name="connsiteX12" fmla="*/ 2872154 w 3698120"/>
              <a:gd name="connsiteY12" fmla="*/ 683288 h 683288"/>
              <a:gd name="connsiteX13" fmla="*/ 2010508 w 3698120"/>
              <a:gd name="connsiteY13" fmla="*/ 683288 h 683288"/>
              <a:gd name="connsiteX14" fmla="*/ 2010508 w 3698120"/>
              <a:gd name="connsiteY14" fmla="*/ 683288 h 683288"/>
              <a:gd name="connsiteX15" fmla="*/ 113884 w 3698120"/>
              <a:gd name="connsiteY15" fmla="*/ 683288 h 683288"/>
              <a:gd name="connsiteX16" fmla="*/ 0 w 3698120"/>
              <a:gd name="connsiteY16" fmla="*/ 569404 h 683288"/>
              <a:gd name="connsiteX17" fmla="*/ 0 w 3698120"/>
              <a:gd name="connsiteY17" fmla="*/ 284703 h 683288"/>
              <a:gd name="connsiteX18" fmla="*/ 0 w 3698120"/>
              <a:gd name="connsiteY18" fmla="*/ 113881 h 683288"/>
              <a:gd name="connsiteX19" fmla="*/ 0 w 3698120"/>
              <a:gd name="connsiteY19" fmla="*/ 113881 h 683288"/>
              <a:gd name="connsiteX20" fmla="*/ 0 w 3698120"/>
              <a:gd name="connsiteY20" fmla="*/ 113884 h 683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698120" h="683288">
                <a:moveTo>
                  <a:pt x="0" y="113884"/>
                </a:moveTo>
                <a:cubicBezTo>
                  <a:pt x="0" y="50988"/>
                  <a:pt x="50988" y="0"/>
                  <a:pt x="113884" y="0"/>
                </a:cubicBezTo>
                <a:lnTo>
                  <a:pt x="2010508" y="0"/>
                </a:lnTo>
                <a:lnTo>
                  <a:pt x="2010508" y="0"/>
                </a:lnTo>
                <a:lnTo>
                  <a:pt x="2872154" y="0"/>
                </a:lnTo>
                <a:lnTo>
                  <a:pt x="3332701" y="0"/>
                </a:lnTo>
                <a:cubicBezTo>
                  <a:pt x="3395597" y="0"/>
                  <a:pt x="3446585" y="50988"/>
                  <a:pt x="3446585" y="113884"/>
                </a:cubicBezTo>
                <a:lnTo>
                  <a:pt x="3446585" y="420058"/>
                </a:lnTo>
                <a:lnTo>
                  <a:pt x="3698120" y="540120"/>
                </a:lnTo>
                <a:cubicBezTo>
                  <a:pt x="3634342" y="573055"/>
                  <a:pt x="3532948" y="498852"/>
                  <a:pt x="3469170" y="531787"/>
                </a:cubicBezTo>
                <a:cubicBezTo>
                  <a:pt x="3469170" y="626687"/>
                  <a:pt x="3469330" y="544154"/>
                  <a:pt x="3446585" y="569404"/>
                </a:cubicBezTo>
                <a:cubicBezTo>
                  <a:pt x="3423840" y="594654"/>
                  <a:pt x="3395597" y="683288"/>
                  <a:pt x="3332701" y="683288"/>
                </a:cubicBezTo>
                <a:lnTo>
                  <a:pt x="2872154" y="683288"/>
                </a:lnTo>
                <a:lnTo>
                  <a:pt x="2010508" y="683288"/>
                </a:lnTo>
                <a:lnTo>
                  <a:pt x="2010508" y="683288"/>
                </a:lnTo>
                <a:lnTo>
                  <a:pt x="113884" y="683288"/>
                </a:lnTo>
                <a:cubicBezTo>
                  <a:pt x="50988" y="683288"/>
                  <a:pt x="0" y="632300"/>
                  <a:pt x="0" y="569404"/>
                </a:cubicBezTo>
                <a:lnTo>
                  <a:pt x="0" y="284703"/>
                </a:lnTo>
                <a:lnTo>
                  <a:pt x="0" y="113881"/>
                </a:lnTo>
                <a:lnTo>
                  <a:pt x="0" y="113881"/>
                </a:lnTo>
                <a:lnTo>
                  <a:pt x="0" y="113884"/>
                </a:lnTo>
                <a:close/>
              </a:path>
            </a:pathLst>
          </a:custGeom>
          <a:solidFill>
            <a:srgbClr val="FFCF37"/>
          </a:solidFill>
          <a:ln>
            <a:solidFill>
              <a:srgbClr val="FFCF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保育実践シートは、セミナーに</a:t>
            </a:r>
            <a:endParaRPr lang="en-US" altLang="ja-JP" sz="1200" dirty="0">
              <a:solidFill>
                <a:schemeClr val="tx1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ご参加頂いた園の皆様とデータ共有します。</a:t>
            </a:r>
            <a:endParaRPr lang="en-US" altLang="ja-JP" sz="1200" dirty="0">
              <a:solidFill>
                <a:schemeClr val="tx1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皆様の実践事例お待ちしています！</a:t>
            </a:r>
            <a:r>
              <a:rPr lang="en-US" altLang="ja-JP" sz="12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40808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1488</TotalTime>
  <Words>922</Words>
  <Application>Microsoft Office PowerPoint</Application>
  <PresentationFormat>画面に合わせる (4:3)</PresentationFormat>
  <Paragraphs>89</Paragraphs>
  <Slides>10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ヒラギノ角ゴ Pro W3</vt:lpstr>
      <vt:lpstr>ヒラギノ角ゴ Pro W6</vt:lpstr>
      <vt:lpstr>游ゴシック</vt:lpstr>
      <vt:lpstr>Arial</vt:lpstr>
      <vt:lpstr>Calibri</vt:lpstr>
      <vt:lpstr>Calibri Light</vt:lpstr>
      <vt:lpstr>Office テーマ</vt:lpstr>
      <vt:lpstr>●歳児クラス・園児数： ※こちらのシートを提出するクラスの保育室の写真を載せてください。     </vt:lpstr>
      <vt:lpstr>領域（実践した領域をご記入ください） カテゴリー：（実践したカテゴリーをご記入ください） 課題：M●（ソフトの項目をご記入ください）</vt:lpstr>
      <vt:lpstr>PowerPoint プレゼンテーション</vt:lpstr>
      <vt:lpstr>PowerPoint プレゼンテーション</vt:lpstr>
      <vt:lpstr>【取り組むとき、どのような工夫をしましたか？ 】 　取り組むときに工夫した点などをご記入ください。  </vt:lpstr>
      <vt:lpstr> 【子どもたちの様子はどう変化しましたか？】 　子どもたちの様子や遊び方から学んだことなどをご記入ください。  </vt:lpstr>
      <vt:lpstr>  【取り組んでみての課題】 　　       【次にやってみたいこと】      </vt:lpstr>
      <vt:lpstr>PowerPoint プレゼンテーション</vt:lpstr>
      <vt:lpstr>1.保育実践シート（提出用）に取り組んだ内容をご記入ください。 　発達チェックを行ったグループ数分、保育実践シート（提出用）を 　コピーしてお使いください。  2.保育実践シートは、参加園の皆さんと共有させて頂きます。  3.保育実践シートをメールでお送りください。 　データ容量が大きくメールで送信できない場合には、 　ギガファイル便など、メール便をご活用ください。  4.保育実践シートの提出先アドレス： okuyama@caguya.co.jp  5. 11月8日（金）18時までにご提出をお願いいたします。  お問い合わせ：株式会社カグヤ 　　　　　　　tel:050-1744-8823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領域：表現 カテゴリー：感覚と感性 課題：M０ 保育者と一緒に様々な色彩や形のものや絵本などを見る</dc:title>
  <dc:creator>株式会社カグヤ</dc:creator>
  <cp:lastModifiedBy>ta oku</cp:lastModifiedBy>
  <cp:revision>67</cp:revision>
  <dcterms:created xsi:type="dcterms:W3CDTF">2021-08-27T09:22:17Z</dcterms:created>
  <dcterms:modified xsi:type="dcterms:W3CDTF">2024-09-25T01:16:40Z</dcterms:modified>
</cp:coreProperties>
</file>